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30"/>
  </p:notesMasterIdLst>
  <p:sldIdLst>
    <p:sldId id="256" r:id="rId6"/>
    <p:sldId id="695" r:id="rId7"/>
    <p:sldId id="696" r:id="rId8"/>
    <p:sldId id="697" r:id="rId9"/>
    <p:sldId id="715" r:id="rId10"/>
    <p:sldId id="716" r:id="rId11"/>
    <p:sldId id="717" r:id="rId12"/>
    <p:sldId id="719" r:id="rId13"/>
    <p:sldId id="720" r:id="rId14"/>
    <p:sldId id="718" r:id="rId15"/>
    <p:sldId id="721" r:id="rId16"/>
    <p:sldId id="722" r:id="rId17"/>
    <p:sldId id="723" r:id="rId18"/>
    <p:sldId id="724" r:id="rId19"/>
    <p:sldId id="726" r:id="rId20"/>
    <p:sldId id="727" r:id="rId21"/>
    <p:sldId id="728" r:id="rId22"/>
    <p:sldId id="729" r:id="rId23"/>
    <p:sldId id="730" r:id="rId24"/>
    <p:sldId id="731" r:id="rId25"/>
    <p:sldId id="732" r:id="rId26"/>
    <p:sldId id="733" r:id="rId27"/>
    <p:sldId id="734" r:id="rId28"/>
    <p:sldId id="71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5197"/>
  </p:normalViewPr>
  <p:slideViewPr>
    <p:cSldViewPr snapToGrid="0">
      <p:cViewPr varScale="1">
        <p:scale>
          <a:sx n="92" d="100"/>
          <a:sy n="92" d="100"/>
        </p:scale>
        <p:origin x="13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1636C-4841-7144-B71C-E35AE4BF60A4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0CA51-13CD-C344-A6B7-FEDBC46C7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35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F526-0C10-A84D-BB1F-519EAA024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439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F526-0C10-A84D-BB1F-519EAA024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38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CA51-13CD-C344-A6B7-FEDBC46C70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31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CA51-13CD-C344-A6B7-FEDBC46C70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30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CA51-13CD-C344-A6B7-FEDBC46C70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06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F526-0C10-A84D-BB1F-519EAA024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054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CA51-13CD-C344-A6B7-FEDBC46C70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40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F526-0C10-A84D-BB1F-519EAA024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799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F526-0C10-A84D-BB1F-519EAA024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646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F526-0C10-A84D-BB1F-519EAA024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726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Kate- breaking the stigma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CA51-13CD-C344-A6B7-FEDBC46C70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29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F526-0C10-A84D-BB1F-519EAA024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413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F526-0C10-A84D-BB1F-519EAA024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91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Debra- virtual pre-recorded concert opportunities</a:t>
            </a:r>
          </a:p>
          <a:p>
            <a:r>
              <a:rPr lang="en-US" dirty="0"/>
              <a:t>Schlegel discount!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F526-0C10-A84D-BB1F-519EAA024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8327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F526-0C10-A84D-BB1F-519EAA024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918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CA51-13CD-C344-A6B7-FEDBC46C70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81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F526-0C10-A84D-BB1F-519EAA024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134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F526-0C10-A84D-BB1F-519EAA024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27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F526-0C10-A84D-BB1F-519EAA024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918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F526-0C10-A84D-BB1F-519EAA024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2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F526-0C10-A84D-BB1F-519EAA024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238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F526-0C10-A84D-BB1F-519EAA024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9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F526-0C10-A84D-BB1F-519EAA024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300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D0889-F204-CA76-DAE0-61F97BE0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F89F2A-641A-628A-934F-54BB360C6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A5A5D-19B5-F5DC-1112-FDC1387B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9B9F-7BED-6649-9724-99E489F213A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CDDCB-37A8-7164-1DF4-6DDB14F69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F67D9-256D-83B4-C1CE-4B264491D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E2A1-8408-2C41-B3BB-396AA0B6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45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47BB2-72A8-EB81-06FD-C02CF884B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E7940-4DEA-39EA-32CB-07FDF763C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CFDC5-7099-4966-A96E-C46CF100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9B9F-7BED-6649-9724-99E489F213A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CF171-DD86-99D3-8083-764B92F29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B20CC-D2EA-7B95-B4EF-C04D788D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E2A1-8408-2C41-B3BB-396AA0B6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84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0C59D8-6754-8140-7DE0-F6DFB11B8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B3AB01-DEE4-D6A2-D43C-2E161371C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0BB82-25CF-97CB-10A3-49FF0185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9B9F-7BED-6649-9724-99E489F213A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1ED1E-23FF-5A2F-5D31-28973EAA2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C7879-A9DC-3328-36AE-752BE213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E2A1-8408-2C41-B3BB-396AA0B6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12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658362F-D08D-0483-D519-067E29C5B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46" y="443758"/>
            <a:ext cx="11463453" cy="1487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7211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446" y="1784196"/>
            <a:ext cx="114634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A2EE8-E17E-827A-09C8-342FD7FE8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46" y="443758"/>
            <a:ext cx="11463453" cy="1487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5149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1889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78620C-9534-A91C-C041-339AEE79E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46" y="443758"/>
            <a:ext cx="11463453" cy="1487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806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696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223E2-879B-480C-711C-B88D8F2CC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86023-0769-FCD3-3A09-C4201CA7E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032DA-FE16-E822-19F8-3E1F98A5E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9B9F-7BED-6649-9724-99E489F213A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AF70C-0D8B-0C40-169E-B3C74D5FD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197D7-87D0-68CE-2822-4F0DD9F0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E2A1-8408-2C41-B3BB-396AA0B6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1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FE4F5-3549-4033-4EFE-192DAE6E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257F7-D4C6-000C-AD0B-2956C6A3B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F4347-C359-EE3B-9DF1-AFC1D4C1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9B9F-7BED-6649-9724-99E489F213A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A5F2-3361-AF20-974D-576267B4E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908DB-6F3F-B398-19F2-64EDCCA2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E2A1-8408-2C41-B3BB-396AA0B6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7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77051-C6A8-B9E6-5909-B2BDCAB66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4D560-3F61-227A-489F-B9729AAC4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DBD5E-220F-4921-B501-FF7C8F908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51C5E-3AFB-926A-AAC0-6219DD791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9B9F-7BED-6649-9724-99E489F213A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167536-3A81-ECF5-E981-230ABC9D5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0980F-4800-ECA1-30B1-A586688E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E2A1-8408-2C41-B3BB-396AA0B6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4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3CD5E-68C7-AA7F-C35D-00419666A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53690-413E-53D2-5457-376158524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EE0A4-6773-01D7-C4C6-0B76EE4B5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1A3DA3-D2CA-C6F9-0DD9-F735BADDFB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629972-6650-CA76-4A5F-3BACF67A16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102739-17F9-1B69-1A90-393F5E6C5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9B9F-7BED-6649-9724-99E489F213A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4BAB2C-4887-61EE-408D-9D2241CD5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0ECF25-4C9D-8007-2403-C08CDE83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E2A1-8408-2C41-B3BB-396AA0B6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32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703BA-952B-EB6B-6C18-87B029B90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1822A0-E4FC-C669-FBB7-B782F9923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9B9F-7BED-6649-9724-99E489F213A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60342-6273-269D-3AF7-A2A6196FA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BB28D-3191-1812-4EE8-D1B69747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E2A1-8408-2C41-B3BB-396AA0B6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0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203674-FF5C-1A94-838D-E1C9C87B2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9B9F-7BED-6649-9724-99E489F213A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615D50-0753-8540-06E8-87799E5E6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801C0-BFA7-650B-3017-E4395570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E2A1-8408-2C41-B3BB-396AA0B6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8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B19C-A759-4905-F561-CBC6C75DC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45EEB-4750-1C03-7FB7-C237EF3E3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EA931-09E2-A66B-F24C-59990559F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46790-0F42-91DF-B96C-3CD64FC8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9B9F-7BED-6649-9724-99E489F213A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EDB7B-1B30-46FF-8156-C1EC050E7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40835F-D01B-C160-1368-3621E9DB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E2A1-8408-2C41-B3BB-396AA0B6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53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47D8A-3C43-322C-D830-48B3BA4B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75404-D032-2823-0299-AC64468F3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C1F92-F31B-343D-D8A3-97E8C0CB6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9F727-EF56-556C-5277-9CA01853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9B9F-7BED-6649-9724-99E489F213A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5A7B8-25F3-C75F-3BA8-CCC3F705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A580A-B6C8-D486-8F24-81111C1B6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E2A1-8408-2C41-B3BB-396AA0B6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31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C22C5B-0345-3DD3-F2C4-A80232B4F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9C52F-2C62-878E-AC2D-492CDA90B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2E29E-5617-0874-57C7-93BA918AEA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029B9F-7BED-6649-9724-99E489F213A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F9B25-059C-2237-7304-A53C27053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AAEE8-11F6-793D-C0DC-5DD5800EC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90E2A1-8408-2C41-B3BB-396AA0B6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8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rectangle with orange border&#10;&#10;Description automatically generated">
            <a:extLst>
              <a:ext uri="{FF2B5EF4-FFF2-40B4-BE49-F238E27FC236}">
                <a16:creationId xmlns:a16="http://schemas.microsoft.com/office/drawing/2014/main" id="{3A223913-EEED-0082-17E9-F165AAE961A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762" y="0"/>
            <a:ext cx="12187238" cy="686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1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87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76724-DE7A-736A-BC93-F01F67B16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3-, 4-, 8-week concert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Concerts of 25-30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Moving throughout Villages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Advertised through calendars, poster</a:t>
            </a:r>
            <a:endParaRPr lang="en-US" sz="3200" dirty="0">
              <a:latin typeface="Aptos" panose="020B0004020202020204" pitchFamily="34" charset="0"/>
              <a:cs typeface="Arial"/>
            </a:endParaRPr>
          </a:p>
          <a:p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3A7134-F4D9-0AAC-6F4E-533DFDAA3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Method</a:t>
            </a:r>
          </a:p>
        </p:txBody>
      </p:sp>
      <p:pic>
        <p:nvPicPr>
          <p:cNvPr id="4" name="Picture 3" descr="A poster for a concert&#10;&#10;Description automatically generated">
            <a:extLst>
              <a:ext uri="{FF2B5EF4-FFF2-40B4-BE49-F238E27FC236}">
                <a16:creationId xmlns:a16="http://schemas.microsoft.com/office/drawing/2014/main" id="{3901FDA2-7DEC-3725-E8FC-088B502DA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779" y="439165"/>
            <a:ext cx="4487402" cy="587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60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76724-DE7A-736A-BC93-F01F67B16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46" y="1784196"/>
            <a:ext cx="6980989" cy="41862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Surveys for staff and musicians     (QR code, email, word of mouth)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ptos" panose="020B0004020202020204" pitchFamily="34" charset="0"/>
              <a:ea typeface="+mn-lt"/>
              <a:cs typeface="+mn-lt"/>
            </a:endParaRPr>
          </a:p>
          <a:p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3A7134-F4D9-0AAC-6F4E-533DFDAA3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Method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AD8685-7FEF-7A6E-F394-D82E2A5D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188" y="221879"/>
            <a:ext cx="4810682" cy="64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32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9E8AD3-37B6-42C1-C7E6-77FA3B680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705" y="25760"/>
            <a:ext cx="4370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20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DF0CB5-E9CB-A699-7E15-9751E211B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73" y="1015650"/>
            <a:ext cx="5180629" cy="3997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B775AE-B4FA-B88A-64E0-D8F3ECFE2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682" y="177800"/>
            <a:ext cx="48768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78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726E8A-6E35-4E92-F1A6-C07F8FF4A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83" y="13447"/>
            <a:ext cx="11475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97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76724-DE7A-736A-BC93-F01F67B16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Wide array of emotional responses to the music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Residents smiling, clapping, singing, moving, conducting</a:t>
            </a:r>
          </a:p>
          <a:p>
            <a:pPr marL="457200" lvl="1" indent="0" algn="ctr">
              <a:buNone/>
            </a:pPr>
            <a:endParaRPr lang="en-US" sz="2800" i="1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457200" lvl="1" indent="0" algn="ctr">
              <a:buNone/>
            </a:pPr>
            <a:r>
              <a:rPr lang="en-US" sz="2800" i="1" dirty="0">
                <a:latin typeface="Aptos" panose="020B0004020202020204" pitchFamily="34" charset="0"/>
                <a:ea typeface="+mn-lt"/>
                <a:cs typeface="+mn-lt"/>
              </a:rPr>
              <a:t>“I don’t know what you’re saying, but it came out as love”</a:t>
            </a:r>
          </a:p>
          <a:p>
            <a:pPr marL="457200" lvl="1" indent="0" algn="ctr">
              <a:buNone/>
            </a:pPr>
            <a:endParaRPr lang="en-US" sz="2800" i="1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Interest in genres, instruments, musicians’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Engagement with </a:t>
            </a:r>
            <a:r>
              <a:rPr lang="en-US" sz="3200" dirty="0" err="1">
                <a:latin typeface="Aptos" panose="020B0004020202020204" pitchFamily="34" charset="0"/>
                <a:ea typeface="+mn-lt"/>
                <a:cs typeface="+mn-lt"/>
              </a:rPr>
              <a:t>neighbours</a:t>
            </a: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, visitors, staff, musicians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Respite for care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ptos" panose="020B0004020202020204" pitchFamily="34" charset="0"/>
              <a:ea typeface="+mn-lt"/>
              <a:cs typeface="+mn-lt"/>
            </a:endParaRPr>
          </a:p>
          <a:p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3A7134-F4D9-0AAC-6F4E-533DFDAA3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Observations</a:t>
            </a:r>
          </a:p>
        </p:txBody>
      </p:sp>
    </p:spTree>
    <p:extLst>
      <p:ext uri="{BB962C8B-B14F-4D97-AF65-F5344CB8AC3E}">
        <p14:creationId xmlns:p14="http://schemas.microsoft.com/office/powerpoint/2010/main" val="2234165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E5CC3-5912-E534-B8F9-BCB16E763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56" y="63660"/>
            <a:ext cx="6023878" cy="6730680"/>
          </a:xfrm>
          <a:prstGeom prst="rect">
            <a:avLst/>
          </a:prstGeom>
        </p:spPr>
      </p:pic>
      <p:pic>
        <p:nvPicPr>
          <p:cNvPr id="4" name="Picture 3" descr="A person holding a musical instrument&#10;&#10;Description automatically generated">
            <a:extLst>
              <a:ext uri="{FF2B5EF4-FFF2-40B4-BE49-F238E27FC236}">
                <a16:creationId xmlns:a16="http://schemas.microsoft.com/office/drawing/2014/main" id="{0F0B7233-978C-5317-186B-6ABB3D0FA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607" y="25760"/>
            <a:ext cx="5463879" cy="67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01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76724-DE7A-736A-BC93-F01F67B16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110 respondents (</a:t>
            </a:r>
            <a:r>
              <a:rPr lang="en-US" sz="3200" i="1" dirty="0">
                <a:latin typeface="Aptos" panose="020B0004020202020204" pitchFamily="34" charset="0"/>
                <a:ea typeface="+mn-lt"/>
                <a:cs typeface="+mn-lt"/>
              </a:rPr>
              <a:t>M</a:t>
            </a: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 age = 36 years, 85% female)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Recreation, PSWs, RNs, Leadership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Average enjoyment: 9.1/10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Positive effect on well-being, job satisfaction</a:t>
            </a:r>
          </a:p>
          <a:p>
            <a:pPr marL="0" indent="0" algn="ctr">
              <a:buNone/>
            </a:pPr>
            <a:endParaRPr lang="en-US" sz="3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sz="3200" i="1" dirty="0">
                <a:latin typeface="Aptos" panose="020B0004020202020204" pitchFamily="34" charset="0"/>
                <a:ea typeface="+mn-lt"/>
                <a:cs typeface="+mn-lt"/>
              </a:rPr>
              <a:t>“It is a chain reaction. </a:t>
            </a:r>
          </a:p>
          <a:p>
            <a:pPr marL="0" indent="0" algn="ctr">
              <a:buNone/>
            </a:pPr>
            <a:r>
              <a:rPr lang="en-US" sz="3200" i="1" dirty="0">
                <a:latin typeface="Aptos" panose="020B0004020202020204" pitchFamily="34" charset="0"/>
                <a:ea typeface="+mn-lt"/>
                <a:cs typeface="+mn-lt"/>
              </a:rPr>
              <a:t>When the residents are happy it impacts on my day.”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ptos" panose="020B000402020202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ptos" panose="020B0004020202020204" pitchFamily="34" charset="0"/>
              <a:ea typeface="+mn-lt"/>
              <a:cs typeface="+mn-lt"/>
            </a:endParaRPr>
          </a:p>
          <a:p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3A7134-F4D9-0AAC-6F4E-533DFDAA3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Data from team members</a:t>
            </a:r>
          </a:p>
        </p:txBody>
      </p:sp>
    </p:spTree>
    <p:extLst>
      <p:ext uri="{BB962C8B-B14F-4D97-AF65-F5344CB8AC3E}">
        <p14:creationId xmlns:p14="http://schemas.microsoft.com/office/powerpoint/2010/main" val="3397260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76724-DE7A-736A-BC93-F01F67B16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22 respondents (</a:t>
            </a:r>
            <a:r>
              <a:rPr lang="en-US" sz="3200" i="1" dirty="0">
                <a:latin typeface="Aptos" panose="020B0004020202020204" pitchFamily="34" charset="0"/>
                <a:ea typeface="+mn-lt"/>
                <a:cs typeface="+mn-lt"/>
              </a:rPr>
              <a:t>M</a:t>
            </a: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 age = 44 years, 50% female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Average enjoyment: 9.2/10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100% positive impact on well-being, 95% improved job satisfaction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3A7134-F4D9-0AAC-6F4E-533DFDAA3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Data from musicians</a:t>
            </a:r>
          </a:p>
        </p:txBody>
      </p:sp>
    </p:spTree>
    <p:extLst>
      <p:ext uri="{BB962C8B-B14F-4D97-AF65-F5344CB8AC3E}">
        <p14:creationId xmlns:p14="http://schemas.microsoft.com/office/powerpoint/2010/main" val="1892638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76724-DE7A-736A-BC93-F01F67B16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46" y="1183341"/>
            <a:ext cx="11463453" cy="495219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>
                <a:latin typeface="Aptos" panose="020B0004020202020204" pitchFamily="34" charset="0"/>
                <a:ea typeface="+mn-lt"/>
                <a:cs typeface="+mn-lt"/>
              </a:rPr>
              <a:t>“I like to get to the performances early as the residents slowly make their way in … and I love to hangout, ask for requests, catch up, just generally have a good time.” (A1)</a:t>
            </a:r>
          </a:p>
          <a:p>
            <a:pPr marL="0" indent="0" algn="ctr">
              <a:buNone/>
            </a:pPr>
            <a:endParaRPr lang="en-US" i="1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i="1" dirty="0">
                <a:latin typeface="Aptos" panose="020B0004020202020204" pitchFamily="34" charset="0"/>
                <a:ea typeface="+mn-lt"/>
                <a:cs typeface="+mn-lt"/>
              </a:rPr>
              <a:t>“Sometimes performing for them seems to create a spark for them. It feels good to me to have the opportunity to make a difference for them. ” (A4)</a:t>
            </a:r>
          </a:p>
          <a:p>
            <a:pPr marL="0" indent="0" algn="ctr">
              <a:buNone/>
            </a:pPr>
            <a:endParaRPr lang="en-US" i="1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i="1" dirty="0">
                <a:latin typeface="Aptos" panose="020B0004020202020204" pitchFamily="34" charset="0"/>
                <a:ea typeface="+mn-lt"/>
                <a:cs typeface="+mn-lt"/>
              </a:rPr>
              <a:t>“It is a VERY good feeling to bring the joy of music to people, especially those who don't often have the opportunity to be surrounded by live music.” (A8)</a:t>
            </a:r>
          </a:p>
          <a:p>
            <a:pPr marL="0" indent="0" algn="ctr">
              <a:buNone/>
            </a:pPr>
            <a:endParaRPr lang="en-US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0" indent="0" algn="ctr">
              <a:buNone/>
            </a:pPr>
            <a:endParaRPr lang="en-US" dirty="0">
              <a:latin typeface="Aptos" panose="020B0004020202020204" pitchFamily="34" charset="0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3A7134-F4D9-0AAC-6F4E-533DFDAA3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Data from musicians</a:t>
            </a:r>
          </a:p>
        </p:txBody>
      </p:sp>
    </p:spTree>
    <p:extLst>
      <p:ext uri="{BB962C8B-B14F-4D97-AF65-F5344CB8AC3E}">
        <p14:creationId xmlns:p14="http://schemas.microsoft.com/office/powerpoint/2010/main" val="365539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Care Live at Three New Schlegel Villages - GoldCare">
            <a:extLst>
              <a:ext uri="{FF2B5EF4-FFF2-40B4-BE49-F238E27FC236}">
                <a16:creationId xmlns:a16="http://schemas.microsoft.com/office/drawing/2014/main" id="{23B24AD5-04AC-79B3-2723-ADD4D6785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924" y="4984149"/>
            <a:ext cx="2494177" cy="136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283560-6F0D-7624-72CC-FC78BC0B5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274" y="671038"/>
            <a:ext cx="9582916" cy="1487022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Benefits of high-quality concerts for long-term care home residents and team members</a:t>
            </a:r>
            <a:r>
              <a:rPr lang="en-CA" dirty="0">
                <a:effectLst/>
                <a:latin typeface="Aptos" panose="020B0004020202020204" pitchFamily="34" charset="0"/>
              </a:rPr>
              <a:t>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C1584A-B309-8D6E-3A01-4B66CB3E2990}"/>
              </a:ext>
            </a:extLst>
          </p:cNvPr>
          <p:cNvSpPr txBox="1">
            <a:spLocks/>
          </p:cNvSpPr>
          <p:nvPr/>
        </p:nvSpPr>
        <p:spPr>
          <a:xfrm>
            <a:off x="452265" y="3709214"/>
            <a:ext cx="8296319" cy="16629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Times New Roman" charset="0"/>
              </a:rPr>
              <a:t>Kate Dupuis, Schlegel Innovation Leader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800" dirty="0">
                <a:solidFill>
                  <a:prstClr val="black"/>
                </a:solidFill>
                <a:latin typeface="Aptos" panose="020B0004020202020204" pitchFamily="34" charset="0"/>
                <a:cs typeface="Times New Roman" charset="0"/>
              </a:rPr>
              <a:t>Debra Chandler, ED, Concerts in Care Ontario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007CCF-D730-8752-BC45-C96D40252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6246" y="4157810"/>
            <a:ext cx="1517535" cy="1011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1BE28A-5D6F-68AA-55C7-185B153C3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807" y="2844756"/>
            <a:ext cx="1706974" cy="11607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35B11B-BFD4-A5A3-F3C7-32A9DEC38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9743" y="1786469"/>
            <a:ext cx="1646139" cy="101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07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D9DDA7B-ECAC-CE5E-D087-787D134C2451}"/>
              </a:ext>
            </a:extLst>
          </p:cNvPr>
          <p:cNvGrpSpPr/>
          <p:nvPr/>
        </p:nvGrpSpPr>
        <p:grpSpPr>
          <a:xfrm>
            <a:off x="966887" y="469213"/>
            <a:ext cx="11036274" cy="5919574"/>
            <a:chOff x="523134" y="444007"/>
            <a:chExt cx="11036274" cy="59195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89D3392-6CFC-5FD8-945A-8A1F02B46FD8}"/>
                </a:ext>
              </a:extLst>
            </p:cNvPr>
            <p:cNvSpPr txBox="1"/>
            <p:nvPr/>
          </p:nvSpPr>
          <p:spPr>
            <a:xfrm>
              <a:off x="974607" y="1719792"/>
              <a:ext cx="2963917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Gratifying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BA2511-CD66-47E7-0B2C-82559C41FBD3}"/>
                </a:ext>
              </a:extLst>
            </p:cNvPr>
            <p:cNvSpPr txBox="1"/>
            <p:nvPr/>
          </p:nvSpPr>
          <p:spPr>
            <a:xfrm>
              <a:off x="8595491" y="2994970"/>
              <a:ext cx="2963917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Cathartic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ACD7EE-7C3E-5838-E23A-58205929A138}"/>
                </a:ext>
              </a:extLst>
            </p:cNvPr>
            <p:cNvSpPr txBox="1"/>
            <p:nvPr/>
          </p:nvSpPr>
          <p:spPr>
            <a:xfrm>
              <a:off x="6404894" y="652244"/>
              <a:ext cx="2963917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Rewarding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82362A-B39F-D8AF-4D84-90705D70842F}"/>
                </a:ext>
              </a:extLst>
            </p:cNvPr>
            <p:cNvSpPr txBox="1"/>
            <p:nvPr/>
          </p:nvSpPr>
          <p:spPr>
            <a:xfrm>
              <a:off x="1895955" y="444007"/>
              <a:ext cx="2963917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Connection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B1B5A5-BE01-8A31-7C6D-5BAB97F5396B}"/>
                </a:ext>
              </a:extLst>
            </p:cNvPr>
            <p:cNvSpPr txBox="1"/>
            <p:nvPr/>
          </p:nvSpPr>
          <p:spPr>
            <a:xfrm>
              <a:off x="1263079" y="3495907"/>
              <a:ext cx="2963917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Uplifting 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C7DDD9-A10D-30EF-9292-B2A611025203}"/>
                </a:ext>
              </a:extLst>
            </p:cNvPr>
            <p:cNvSpPr txBox="1"/>
            <p:nvPr/>
          </p:nvSpPr>
          <p:spPr>
            <a:xfrm>
              <a:off x="7886852" y="1596530"/>
              <a:ext cx="2963917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Thoughtful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A78237-649C-E2CC-1BD2-C7EB92547885}"/>
                </a:ext>
              </a:extLst>
            </p:cNvPr>
            <p:cNvSpPr txBox="1"/>
            <p:nvPr/>
          </p:nvSpPr>
          <p:spPr>
            <a:xfrm>
              <a:off x="2316575" y="5840361"/>
              <a:ext cx="2963917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Engaging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E6A635-6385-2458-DA5A-9B6086831B50}"/>
                </a:ext>
              </a:extLst>
            </p:cNvPr>
            <p:cNvSpPr txBox="1"/>
            <p:nvPr/>
          </p:nvSpPr>
          <p:spPr>
            <a:xfrm>
              <a:off x="6095999" y="5002893"/>
              <a:ext cx="2963917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Moving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0CA17D-FD55-5AC5-B6FA-B5BC7C7D38B1}"/>
                </a:ext>
              </a:extLst>
            </p:cNvPr>
            <p:cNvSpPr txBox="1"/>
            <p:nvPr/>
          </p:nvSpPr>
          <p:spPr>
            <a:xfrm>
              <a:off x="523134" y="4748802"/>
              <a:ext cx="2963917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Satisfying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0E4FF0-880E-1DCF-3B46-9081C8BB273B}"/>
                </a:ext>
              </a:extLst>
            </p:cNvPr>
            <p:cNvSpPr txBox="1"/>
            <p:nvPr/>
          </p:nvSpPr>
          <p:spPr>
            <a:xfrm>
              <a:off x="7986977" y="4095029"/>
              <a:ext cx="2963917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Joyful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FE7825-DB08-6337-98A4-9CA5B08C2F7E}"/>
                </a:ext>
              </a:extLst>
            </p:cNvPr>
            <p:cNvSpPr txBox="1"/>
            <p:nvPr/>
          </p:nvSpPr>
          <p:spPr>
            <a:xfrm>
              <a:off x="4614041" y="2646417"/>
              <a:ext cx="2963917" cy="7694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Essential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3811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76724-DE7A-736A-BC93-F01F67B16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Exploring secondary benefits for quality indicators (falls, personal expressions) and staff quality of work (mood, morale, absenteeism, retention)</a:t>
            </a:r>
          </a:p>
          <a:p>
            <a:pPr marL="2114367" lvl="6" indent="-285750">
              <a:buFont typeface="Arial" panose="020B0604020202020204" pitchFamily="34" charset="0"/>
              <a:buChar char="•"/>
            </a:pPr>
            <a:endParaRPr lang="en-US" sz="3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Potential for deeper and stronger connections with residents and colleagues</a:t>
            </a:r>
            <a:endParaRPr lang="en-US" sz="3200" dirty="0">
              <a:latin typeface="Aptos" panose="020B0004020202020204" pitchFamily="34" charset="0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3A7134-F4D9-0AAC-6F4E-533DFDAA3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113134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76724-DE7A-736A-BC93-F01F67B16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47" y="1784196"/>
            <a:ext cx="7491978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Staff: </a:t>
            </a:r>
            <a:r>
              <a:rPr lang="en-US" sz="3200" b="1" dirty="0">
                <a:latin typeface="Aptos" panose="020B0004020202020204" pitchFamily="34" charset="0"/>
                <a:ea typeface="+mn-lt"/>
                <a:cs typeface="+mn-lt"/>
              </a:rPr>
              <a:t>More concerts</a:t>
            </a: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! Mix of genres, more interaction, involve visitors, build set lists with residents, move outdoors, sing-alongs</a:t>
            </a:r>
          </a:p>
          <a:p>
            <a:pPr marL="3943350" lvl="8" indent="-285750"/>
            <a:endParaRPr lang="en-US" sz="2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Musicians: More staff support for residents, share home’s equipment list ahead of time, communication with staff, designated stage area, parking</a:t>
            </a:r>
            <a:endParaRPr kumimoji="0" lang="en-CA" sz="3200" b="0" i="0" u="none" strike="noStrike" kern="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Aptos" panose="020B0004020202020204" pitchFamily="34" charset="0"/>
              <a:ea typeface="Helvetica"/>
              <a:cs typeface="Helvetica"/>
              <a:sym typeface="Helvetic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3A7134-F4D9-0AAC-6F4E-533DFDAA3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Concerts at your Village? </a:t>
            </a: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981488C-9534-4CC5-F39F-F82BF8911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258" y="2366681"/>
            <a:ext cx="2611322" cy="26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97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76724-DE7A-736A-BC93-F01F67B16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  <a:ea typeface="+mn-lt"/>
                <a:cs typeface="+mn-lt"/>
              </a:rPr>
              <a:t>Schlegel Villages</a:t>
            </a:r>
          </a:p>
          <a:p>
            <a:pPr marL="2723906" lvl="8" indent="-285750">
              <a:buFont typeface="Arial" panose="020B0604020202020204" pitchFamily="34" charset="0"/>
              <a:buChar char="•"/>
            </a:pPr>
            <a:endParaRPr lang="en-US" sz="2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  <a:ea typeface="+mn-lt"/>
                <a:cs typeface="+mn-lt"/>
              </a:rPr>
              <a:t>Concert Coordination</a:t>
            </a:r>
          </a:p>
          <a:p>
            <a:pPr marL="59052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  <a:ea typeface="+mn-lt"/>
                <a:cs typeface="+mn-lt"/>
              </a:rPr>
              <a:t>Brenton Chan</a:t>
            </a:r>
          </a:p>
          <a:p>
            <a:pPr marL="2723906" lvl="8" indent="-285750">
              <a:buFont typeface="Arial" panose="020B0604020202020204" pitchFamily="34" charset="0"/>
              <a:buChar char="•"/>
            </a:pPr>
            <a:endParaRPr lang="en-US" sz="2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  <a:ea typeface="+mn-lt"/>
                <a:cs typeface="+mn-lt"/>
              </a:rPr>
              <a:t>Research Support</a:t>
            </a:r>
          </a:p>
          <a:p>
            <a:pPr marL="59052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  <a:ea typeface="+mn-lt"/>
                <a:cs typeface="+mn-lt"/>
              </a:rPr>
              <a:t>Laura Du</a:t>
            </a:r>
          </a:p>
          <a:p>
            <a:pPr marL="59052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  <a:ea typeface="+mn-lt"/>
                <a:cs typeface="+mn-lt"/>
              </a:rPr>
              <a:t>Erin Delaney</a:t>
            </a:r>
          </a:p>
          <a:p>
            <a:pPr marL="59052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  <a:ea typeface="+mn-lt"/>
                <a:cs typeface="+mn-lt"/>
              </a:rPr>
              <a:t>RIA Staff Team and Schlegel Villages Support Office</a:t>
            </a:r>
            <a:endParaRPr lang="en-US" sz="2200" dirty="0">
              <a:latin typeface="Aptos" panose="020B0004020202020204" pitchFamily="34" charset="0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3A7134-F4D9-0AAC-6F4E-533DFDAA3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Acknowledgments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02B63-F0D6-B1A6-F0F9-C3E2D41A6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336" y="3671036"/>
            <a:ext cx="4025880" cy="7405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795907-5C0E-FDDC-B6AF-2AA619361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416" y="2299579"/>
            <a:ext cx="2323379" cy="112942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13151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DC1584A-B309-8D6E-3A01-4B66CB3E2990}"/>
              </a:ext>
            </a:extLst>
          </p:cNvPr>
          <p:cNvSpPr txBox="1">
            <a:spLocks/>
          </p:cNvSpPr>
          <p:nvPr/>
        </p:nvSpPr>
        <p:spPr>
          <a:xfrm>
            <a:off x="722593" y="1935568"/>
            <a:ext cx="4477204" cy="3206006"/>
          </a:xfrm>
          <a:prstGeom prst="rect">
            <a:avLst/>
          </a:prstGeom>
        </p:spPr>
        <p:txBody>
          <a:bodyPr anchor="t" anchorCtr="0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Times New Roman" charset="0"/>
              </a:rPr>
              <a:t>Thank you!!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Times New Roman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Times New Roman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Times New Roman" charset="0"/>
              </a:rPr>
              <a:t>To contact us: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Times New Roman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kate.dupuis@sheridancollege.ca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debra@concertsincareontario.com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7A4081-978E-E130-CFC3-EF5E9F752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438" y="221876"/>
            <a:ext cx="4810685" cy="641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46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76724-DE7A-736A-BC93-F01F67B16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CA" sz="3200" dirty="0">
                <a:latin typeface="Aptos" panose="020B0004020202020204" pitchFamily="34" charset="0"/>
                <a:ea typeface="Arial" charset="0"/>
                <a:cs typeface="Arial" charset="0"/>
              </a:rPr>
              <a:t>Describe concert series offered at 9 Schlegel Villages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CA" sz="3200" dirty="0">
                <a:latin typeface="Aptos" panose="020B0004020202020204" pitchFamily="34" charset="0"/>
                <a:ea typeface="Arial" charset="0"/>
                <a:cs typeface="Arial" charset="0"/>
              </a:rPr>
              <a:t>Explore benefits of concerts for team members and residents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CA" sz="3200" dirty="0">
                <a:latin typeface="Aptos" panose="020B0004020202020204" pitchFamily="34" charset="0"/>
                <a:cs typeface="Arial" charset="0"/>
              </a:rPr>
              <a:t>Brainstorm: bringing concerts to your Village!</a:t>
            </a:r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3A7134-F4D9-0AAC-6F4E-533DFDAA3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4171577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76724-DE7A-736A-BC93-F01F67B16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Recreation opportunities: embracing a more holistic approach to care</a:t>
            </a:r>
          </a:p>
          <a:p>
            <a:pPr marL="2876337" lvl="8" indent="-285750"/>
            <a:endParaRPr lang="en-US" sz="2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Music: connection and communication </a:t>
            </a:r>
          </a:p>
          <a:p>
            <a:pPr marL="0" indent="0">
              <a:buNone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	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Why so common in LTC?</a:t>
            </a:r>
          </a:p>
          <a:p>
            <a:pPr marL="742950" lvl="1" indent="-285750"/>
            <a:r>
              <a:rPr lang="en-US" sz="2800" dirty="0">
                <a:latin typeface="Aptos" panose="020B0004020202020204" pitchFamily="34" charset="0"/>
                <a:ea typeface="+mn-lt"/>
                <a:cs typeface="+mn-lt"/>
              </a:rPr>
              <a:t>SHARE Model: Staffing choice/Health benefits/Accessible/ Reminiscence/Emotional response</a:t>
            </a:r>
            <a:endParaRPr lang="en-US" sz="2800" dirty="0">
              <a:latin typeface="Aptos" panose="020B0004020202020204" pitchFamily="34" charset="0"/>
              <a:cs typeface="Arial"/>
            </a:endParaRPr>
          </a:p>
          <a:p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3A7134-F4D9-0AAC-6F4E-533DFDAA3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Music in care settings</a:t>
            </a:r>
          </a:p>
        </p:txBody>
      </p:sp>
    </p:spTree>
    <p:extLst>
      <p:ext uri="{BB962C8B-B14F-4D97-AF65-F5344CB8AC3E}">
        <p14:creationId xmlns:p14="http://schemas.microsoft.com/office/powerpoint/2010/main" val="2537929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76724-DE7A-736A-BC93-F01F67B16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Classic Grotesque Pro"/>
                <a:ea typeface="+mn-lt"/>
                <a:cs typeface="+mn-lt"/>
              </a:rPr>
              <a:t>LTC </a:t>
            </a:r>
            <a:r>
              <a:rPr lang="en-US" sz="3200" dirty="0">
                <a:latin typeface="Classic Grotesque Pro"/>
                <a:ea typeface="+mn-lt"/>
                <a:cs typeface="+mn-lt"/>
              </a:rPr>
              <a:t>Funding in Ontario: </a:t>
            </a:r>
          </a:p>
          <a:p>
            <a:pPr marL="742950" lvl="1" indent="-285750"/>
            <a:r>
              <a:rPr lang="en-US" sz="2800" dirty="0">
                <a:latin typeface="Classic Grotesque Pro"/>
                <a:ea typeface="+mn-lt"/>
                <a:cs typeface="+mn-lt"/>
              </a:rPr>
              <a:t>$102/day/resident for nursing and personal care</a:t>
            </a:r>
          </a:p>
          <a:p>
            <a:pPr marL="742950" lvl="1" indent="-285750"/>
            <a:r>
              <a:rPr lang="en-US" sz="2800" dirty="0">
                <a:latin typeface="Classic Grotesque Pro"/>
                <a:ea typeface="+mn-lt"/>
                <a:cs typeface="+mn-lt"/>
              </a:rPr>
              <a:t>$12 (12%) for recreation/therapies/support services</a:t>
            </a:r>
          </a:p>
          <a:p>
            <a:pPr marL="2114550" lvl="4" indent="-285750"/>
            <a:endParaRPr lang="en-US" sz="2200" dirty="0">
              <a:latin typeface="Classic Grotesque Pro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latin typeface="Classic Grotesque Pro"/>
                <a:ea typeface="+mn-lt"/>
                <a:cs typeface="+mn-lt"/>
              </a:rPr>
              <a:t>ROI</a:t>
            </a:r>
            <a:r>
              <a:rPr lang="en-US" sz="3200" dirty="0">
                <a:latin typeface="Classic Grotesque Pro"/>
                <a:ea typeface="+mn-lt"/>
                <a:cs typeface="+mn-lt"/>
              </a:rPr>
              <a:t> on recreation is </a:t>
            </a:r>
            <a:r>
              <a:rPr lang="en-US" sz="3200" b="1" dirty="0">
                <a:latin typeface="Classic Grotesque Pro"/>
                <a:ea typeface="+mn-lt"/>
                <a:cs typeface="+mn-lt"/>
              </a:rPr>
              <a:t>HIGH</a:t>
            </a:r>
            <a:endParaRPr lang="en-US" sz="3200" dirty="0">
              <a:latin typeface="Classic Grotesque Pro"/>
              <a:ea typeface="+mn-lt"/>
              <a:cs typeface="+mn-lt"/>
            </a:endParaRPr>
          </a:p>
          <a:p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3A7134-F4D9-0AAC-6F4E-533DFDAA3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Music in care settings</a:t>
            </a:r>
          </a:p>
        </p:txBody>
      </p:sp>
    </p:spTree>
    <p:extLst>
      <p:ext uri="{BB962C8B-B14F-4D97-AF65-F5344CB8AC3E}">
        <p14:creationId xmlns:p14="http://schemas.microsoft.com/office/powerpoint/2010/main" val="4261755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76724-DE7A-736A-BC93-F01F67B16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Group experience: sense of connection, synchronization of breathing, heart rate, excitement level</a:t>
            </a:r>
          </a:p>
          <a:p>
            <a:pPr marL="2723906" lvl="8" indent="-285750">
              <a:buFont typeface="Arial" panose="020B0604020202020204" pitchFamily="34" charset="0"/>
              <a:buChar char="•"/>
            </a:pPr>
            <a:endParaRPr lang="en-US" sz="3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Resident reactions</a:t>
            </a:r>
          </a:p>
          <a:p>
            <a:pPr marL="3486150" lvl="7" indent="-285750"/>
            <a:endParaRPr lang="en-US" sz="2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Secondary benefits: Staff, Musicians, Visitors</a:t>
            </a:r>
            <a:endParaRPr lang="en-US" sz="3200" dirty="0">
              <a:latin typeface="Aptos" panose="020B0004020202020204" pitchFamily="34" charset="0"/>
              <a:cs typeface="Arial"/>
            </a:endParaRPr>
          </a:p>
          <a:p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3A7134-F4D9-0AAC-6F4E-533DFDAA3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High-quality concerts</a:t>
            </a:r>
          </a:p>
        </p:txBody>
      </p:sp>
    </p:spTree>
    <p:extLst>
      <p:ext uri="{BB962C8B-B14F-4D97-AF65-F5344CB8AC3E}">
        <p14:creationId xmlns:p14="http://schemas.microsoft.com/office/powerpoint/2010/main" val="1241815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76724-DE7A-736A-BC93-F01F67B16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Bringing professional musicians into congregate care settings since 2011</a:t>
            </a:r>
          </a:p>
          <a:p>
            <a:pPr marL="3028950" lvl="6" indent="-285750"/>
            <a:endParaRPr lang="en-US" sz="2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Wide variety of musical genres and instruments</a:t>
            </a:r>
          </a:p>
          <a:p>
            <a:pPr marL="3028950" lvl="6" indent="-285750"/>
            <a:endParaRPr lang="en-US" sz="2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Concerts tailored to each location, considering needs related to language, space, time of day, celebrations</a:t>
            </a:r>
          </a:p>
          <a:p>
            <a:pPr marL="3943350" lvl="8" indent="-285750"/>
            <a:endParaRPr lang="en-US" sz="2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0" indent="0">
              <a:buNone/>
            </a:pPr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3A7134-F4D9-0AAC-6F4E-533DFDAA3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Concerts in Care Ontario </a:t>
            </a:r>
          </a:p>
        </p:txBody>
      </p:sp>
    </p:spTree>
    <p:extLst>
      <p:ext uri="{BB962C8B-B14F-4D97-AF65-F5344CB8AC3E}">
        <p14:creationId xmlns:p14="http://schemas.microsoft.com/office/powerpoint/2010/main" val="270426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76724-DE7A-736A-BC93-F01F67B16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46" y="1784196"/>
            <a:ext cx="6283559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30-40 minutes concerts</a:t>
            </a:r>
          </a:p>
          <a:p>
            <a:pPr marL="3028950" lvl="6" indent="-285750"/>
            <a:endParaRPr lang="en-US" sz="2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Musicians- previous connection/experience in LTC</a:t>
            </a:r>
          </a:p>
          <a:p>
            <a:pPr marL="3028950" lvl="6" indent="-285750"/>
            <a:endParaRPr lang="en-US" sz="2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/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Interactive: connection, Q &amp; A, instrument exploration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3A7134-F4D9-0AAC-6F4E-533DFDAA3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Concerts in Care Ontario </a:t>
            </a:r>
          </a:p>
        </p:txBody>
      </p:sp>
      <p:pic>
        <p:nvPicPr>
          <p:cNvPr id="4" name="Picture 3" descr="A person playing a piano in a room with people in the background&#10;&#10;Description automatically generated">
            <a:extLst>
              <a:ext uri="{FF2B5EF4-FFF2-40B4-BE49-F238E27FC236}">
                <a16:creationId xmlns:a16="http://schemas.microsoft.com/office/drawing/2014/main" id="{72EC32A2-16D7-E974-AB1B-D7D433B94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354" y="1372868"/>
            <a:ext cx="4905545" cy="47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40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76724-DE7A-736A-BC93-F01F67B16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Sheridan Centre for Elder Research, RIA, Schlegel Villages, </a:t>
            </a:r>
            <a:r>
              <a:rPr lang="en-US" sz="3200" dirty="0" err="1">
                <a:latin typeface="Aptos" panose="020B0004020202020204" pitchFamily="34" charset="0"/>
                <a:ea typeface="+mn-lt"/>
                <a:cs typeface="+mn-lt"/>
              </a:rPr>
              <a:t>CiCO</a:t>
            </a:r>
            <a:endParaRPr lang="en-US" sz="3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3943350" lvl="8" indent="-285750"/>
            <a:endParaRPr lang="en-US" sz="2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Evaluating benefits of </a:t>
            </a:r>
            <a:r>
              <a:rPr lang="en-US" sz="3200" dirty="0" err="1">
                <a:latin typeface="Aptos" panose="020B0004020202020204" pitchFamily="34" charset="0"/>
                <a:ea typeface="+mn-lt"/>
                <a:cs typeface="+mn-lt"/>
              </a:rPr>
              <a:t>CiCO</a:t>
            </a: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 programming</a:t>
            </a:r>
          </a:p>
          <a:p>
            <a:pPr marL="3943350" lvl="8" indent="-285750"/>
            <a:endParaRPr lang="en-US" sz="22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+mn-lt"/>
                <a:cs typeface="+mn-lt"/>
              </a:rPr>
              <a:t>Residents, staff, musicians</a:t>
            </a:r>
          </a:p>
          <a:p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3A7134-F4D9-0AAC-6F4E-533DFDAA3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Research Partnership</a:t>
            </a:r>
          </a:p>
        </p:txBody>
      </p:sp>
    </p:spTree>
    <p:extLst>
      <p:ext uri="{BB962C8B-B14F-4D97-AF65-F5344CB8AC3E}">
        <p14:creationId xmlns:p14="http://schemas.microsoft.com/office/powerpoint/2010/main" val="2578734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eneral slide - 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ategic Plan 2021 - Working final draft Oct 4 JH" id="{2E8DBC7B-D62E-4C52-BDF9-B54A9EAEDB94}" vid="{FAA75FF0-0AB8-4643-9E0B-9ACC2D6AC03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E73401520B0F4D878ECAB96F6662B3" ma:contentTypeVersion="18" ma:contentTypeDescription="Create a new document." ma:contentTypeScope="" ma:versionID="1f9e49da71f51a9a958b99ebf71d9678">
  <xsd:schema xmlns:xsd="http://www.w3.org/2001/XMLSchema" xmlns:xs="http://www.w3.org/2001/XMLSchema" xmlns:p="http://schemas.microsoft.com/office/2006/metadata/properties" xmlns:ns2="ffa94686-2397-4d00-ab63-baac87e86a08" xmlns:ns3="9d834acd-7439-414b-be2a-e268b5943d2f" targetNamespace="http://schemas.microsoft.com/office/2006/metadata/properties" ma:root="true" ma:fieldsID="4af8ed1bfa6b8fcdf9978b31749fd30f" ns2:_="" ns3:_="">
    <xsd:import namespace="ffa94686-2397-4d00-ab63-baac87e86a08"/>
    <xsd:import namespace="9d834acd-7439-414b-be2a-e268b5943d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94686-2397-4d00-ab63-baac87e86a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078100d-4cd0-4d5c-a53d-2134084f7a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834acd-7439-414b-be2a-e268b5943d2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7314c3-011e-4a83-98b7-2f09a4f3f3b4}" ma:internalName="TaxCatchAll" ma:showField="CatchAllData" ma:web="9d834acd-7439-414b-be2a-e268b5943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a94686-2397-4d00-ab63-baac87e86a08">
      <Terms xmlns="http://schemas.microsoft.com/office/infopath/2007/PartnerControls"/>
    </lcf76f155ced4ddcb4097134ff3c332f>
    <TaxCatchAll xmlns="9d834acd-7439-414b-be2a-e268b5943d2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EE2C3B-A253-4E7D-B2FA-93B7E6BEF1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a94686-2397-4d00-ab63-baac87e86a08"/>
    <ds:schemaRef ds:uri="9d834acd-7439-414b-be2a-e268b5943d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0FE25B-D97F-414A-967D-15CB9638449D}">
  <ds:schemaRefs>
    <ds:schemaRef ds:uri="http://schemas.microsoft.com/office/2006/metadata/properties"/>
    <ds:schemaRef ds:uri="http://schemas.microsoft.com/office/infopath/2007/PartnerControls"/>
    <ds:schemaRef ds:uri="ffa94686-2397-4d00-ab63-baac87e86a08"/>
    <ds:schemaRef ds:uri="9d834acd-7439-414b-be2a-e268b5943d2f"/>
  </ds:schemaRefs>
</ds:datastoreItem>
</file>

<file path=customXml/itemProps3.xml><?xml version="1.0" encoding="utf-8"?>
<ds:datastoreItem xmlns:ds="http://schemas.openxmlformats.org/officeDocument/2006/customXml" ds:itemID="{97A88122-FCF8-4B84-92E0-22A895C24E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740</Words>
  <Application>Microsoft Macintosh PowerPoint</Application>
  <PresentationFormat>Widescreen</PresentationFormat>
  <Paragraphs>168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Calibri Light</vt:lpstr>
      <vt:lpstr>Classic Grotesque Pro</vt:lpstr>
      <vt:lpstr>Office Theme</vt:lpstr>
      <vt:lpstr>General slide - blue</vt:lpstr>
      <vt:lpstr>PowerPoint Presentation</vt:lpstr>
      <vt:lpstr>Benefits of high-quality concerts for long-term care home residents and team members </vt:lpstr>
      <vt:lpstr>Objectives</vt:lpstr>
      <vt:lpstr>Music in care settings</vt:lpstr>
      <vt:lpstr>Music in care settings</vt:lpstr>
      <vt:lpstr>High-quality concerts</vt:lpstr>
      <vt:lpstr>Concerts in Care Ontario </vt:lpstr>
      <vt:lpstr>Concerts in Care Ontario </vt:lpstr>
      <vt:lpstr>Research Partnership</vt:lpstr>
      <vt:lpstr>Method</vt:lpstr>
      <vt:lpstr>Method</vt:lpstr>
      <vt:lpstr>PowerPoint Presentation</vt:lpstr>
      <vt:lpstr>PowerPoint Presentation</vt:lpstr>
      <vt:lpstr>PowerPoint Presentation</vt:lpstr>
      <vt:lpstr>Observations</vt:lpstr>
      <vt:lpstr>PowerPoint Presentation</vt:lpstr>
      <vt:lpstr>Data from team members</vt:lpstr>
      <vt:lpstr>Data from musicians</vt:lpstr>
      <vt:lpstr>Data from musicians</vt:lpstr>
      <vt:lpstr>PowerPoint Presentation</vt:lpstr>
      <vt:lpstr>Next steps</vt:lpstr>
      <vt:lpstr>Concerts at your Village? </vt:lpstr>
      <vt:lpstr>Acknowledgments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Floto</dc:creator>
  <cp:lastModifiedBy>Kate Dupuis</cp:lastModifiedBy>
  <cp:revision>14</cp:revision>
  <dcterms:created xsi:type="dcterms:W3CDTF">2024-09-13T20:27:28Z</dcterms:created>
  <dcterms:modified xsi:type="dcterms:W3CDTF">2024-10-28T18:17:16Z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0x010100BBE73401520B0F4D878ECAB96F6662B3</vt:lpwstr>
  </property>
</Properties>
</file>